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43B89-5120-463F-A022-C398C161D23C}" type="datetimeFigureOut">
              <a:rPr lang="pt-BR" smtClean="0"/>
              <a:t>16/12/2018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B8AAA-65CD-4D73-A5D8-1D972F7F94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691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5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709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353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433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61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030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778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178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013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101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427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329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B8AAA-65CD-4D73-A5D8-1D972F7F943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795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FA4B2-3D37-4F46-8339-B5C37F6058A8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01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D6CF-B2F4-47CE-8A7E-02AF0A3331D8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6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51BA-B094-4871-ABBF-3403F14C5998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25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CE3D-4D31-405F-B336-6587F9EA77D4}" type="datetime1">
              <a:rPr lang="pt-BR" smtClean="0"/>
              <a:t>16/12/2018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216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7B41-E6FE-4A4F-83B2-98E988D38BDB}" type="datetime1">
              <a:rPr lang="pt-BR" smtClean="0"/>
              <a:t>16/12/2018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466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2008-1671-44A6-9AB4-58D2C30FDAAE}" type="datetime1">
              <a:rPr lang="pt-BR" smtClean="0"/>
              <a:t>16/12/2018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77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2FC6-2FFE-4CBB-A6EA-FACE6B51A205}" type="datetime1">
              <a:rPr lang="pt-BR" smtClean="0"/>
              <a:t>16/12/2018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3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F981-3E0C-4ED6-926C-D81F7CC33868}" type="datetime1">
              <a:rPr lang="pt-BR" smtClean="0"/>
              <a:t>16/12/2018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198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5008-5F5B-4F16-BA49-2099F64620E7}" type="datetime1">
              <a:rPr lang="pt-BR" smtClean="0"/>
              <a:t>16/12/2018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29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2ACAB-8647-4011-99D8-A935AFE445F5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74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8432-6904-4325-A82B-CAFCF0A055FA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6706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6BC4-E340-44A7-ABEB-9C12212267FC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1494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3285-B18F-420D-B0D4-4D611F2AB877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9013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FB6F-29D1-4D58-B5C6-EA293FCB0F54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659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BDCF-A4C9-49E6-8585-AA98683CCD14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955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6BC4D-61FF-4951-A536-DCC38D3E12FE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55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717E4-1ACE-4CEB-859E-7052895A87BC}" type="datetime1">
              <a:rPr lang="pt-BR" smtClean="0"/>
              <a:t>16/12/2018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FA2647C-CA81-43B3-BDC0-B2A0112FD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37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8643" y="3203025"/>
            <a:ext cx="9620518" cy="1646302"/>
          </a:xfrm>
        </p:spPr>
        <p:txBody>
          <a:bodyPr anchor="ctr"/>
          <a:lstStyle/>
          <a:p>
            <a:pPr algn="ctr"/>
            <a:r>
              <a:rPr lang="pt-BR" sz="4000" dirty="0"/>
              <a:t>SOFTWARE PARA GESTÃO DE </a:t>
            </a:r>
            <a:r>
              <a:rPr lang="pt-BR" sz="4000" dirty="0" smtClean="0"/>
              <a:t>PROJETO</a:t>
            </a:r>
            <a:endParaRPr lang="pt-BR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93195" y="2353861"/>
            <a:ext cx="6168980" cy="1096899"/>
          </a:xfrm>
        </p:spPr>
        <p:txBody>
          <a:bodyPr/>
          <a:lstStyle/>
          <a:p>
            <a:r>
              <a:rPr lang="pt-BR" sz="2800" dirty="0">
                <a:solidFill>
                  <a:schemeClr val="bg1">
                    <a:lumMod val="50000"/>
                  </a:schemeClr>
                </a:solidFill>
              </a:rPr>
              <a:t>MBA EM GESTÃO DE PROJETOS</a:t>
            </a:r>
          </a:p>
          <a:p>
            <a:endParaRPr lang="pt-BR" dirty="0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42545-88CC-4C38-9AD9-3C330E9DCBDA}" type="datetime1">
              <a:rPr lang="pt-BR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647C-CA81-43B3-BDC0-B2A0112FD461}" type="slidenum">
              <a:rPr lang="pt-BR" smtClean="0"/>
              <a:t>1</a:t>
            </a:fld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337" y="261409"/>
            <a:ext cx="2857500" cy="2143125"/>
          </a:xfrm>
          <a:prstGeom prst="rect">
            <a:avLst/>
          </a:prstGeom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103031" y="5895553"/>
            <a:ext cx="7521262" cy="711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000" dirty="0" smtClean="0">
                <a:solidFill>
                  <a:schemeClr val="tx1"/>
                </a:solidFill>
              </a:rPr>
              <a:t>Aluno: Elias Miguel de Oliveira</a:t>
            </a:r>
            <a:br>
              <a:rPr lang="pt-BR" sz="2000" dirty="0" smtClean="0">
                <a:solidFill>
                  <a:schemeClr val="tx1"/>
                </a:solidFill>
              </a:rPr>
            </a:br>
            <a:r>
              <a:rPr lang="pt-BR" sz="2000" dirty="0" smtClean="0">
                <a:solidFill>
                  <a:schemeClr val="tx1"/>
                </a:solidFill>
              </a:rPr>
              <a:t>Orientador: </a:t>
            </a:r>
            <a:r>
              <a:rPr lang="pt-BR" sz="2000" dirty="0">
                <a:solidFill>
                  <a:schemeClr val="tx1"/>
                </a:solidFill>
              </a:rPr>
              <a:t>Marcelo </a:t>
            </a:r>
            <a:r>
              <a:rPr lang="pt-BR" sz="2000" dirty="0" err="1">
                <a:solidFill>
                  <a:schemeClr val="tx1"/>
                </a:solidFill>
              </a:rPr>
              <a:t>Maieski</a:t>
            </a:r>
            <a:r>
              <a:rPr lang="pt-BR" sz="2000" dirty="0">
                <a:solidFill>
                  <a:schemeClr val="tx1"/>
                </a:solidFill>
              </a:rPr>
              <a:t> Antunes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97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2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Espaço Reservado para Conteúdo 4"/>
          <p:cNvSpPr txBox="1">
            <a:spLocks/>
          </p:cNvSpPr>
          <p:nvPr/>
        </p:nvSpPr>
        <p:spPr>
          <a:xfrm>
            <a:off x="595810" y="1764349"/>
            <a:ext cx="8596668" cy="4144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chemeClr val="tx1"/>
                </a:solidFill>
              </a:rPr>
              <a:t>Objetivo</a:t>
            </a:r>
          </a:p>
          <a:p>
            <a:pPr lvl="1"/>
            <a:r>
              <a:rPr lang="pt-BR" sz="1800" dirty="0" smtClean="0">
                <a:solidFill>
                  <a:schemeClr val="tx1"/>
                </a:solidFill>
              </a:rPr>
              <a:t>O objetivo principal do Trabalho é apresentar o melhor custo benefício, na escolha de um sistema que auxilie no gerenciamento de Projeto</a:t>
            </a:r>
          </a:p>
          <a:p>
            <a:pPr lvl="1"/>
            <a:r>
              <a:rPr lang="pt-BR" sz="1800" dirty="0" smtClean="0">
                <a:solidFill>
                  <a:schemeClr val="tx1"/>
                </a:solidFill>
              </a:rPr>
              <a:t>Separamos 4 sistemas de gerenciamento de projetos:</a:t>
            </a:r>
          </a:p>
          <a:p>
            <a:pPr lvl="2"/>
            <a:r>
              <a:rPr lang="pt-BR" sz="1600" dirty="0" err="1" smtClean="0">
                <a:solidFill>
                  <a:schemeClr val="tx1"/>
                </a:solidFill>
              </a:rPr>
              <a:t>Trello</a:t>
            </a:r>
            <a:endParaRPr lang="pt-BR" sz="1600" dirty="0" smtClean="0">
              <a:solidFill>
                <a:schemeClr val="tx1"/>
              </a:solidFill>
            </a:endParaRPr>
          </a:p>
          <a:p>
            <a:pPr lvl="2"/>
            <a:r>
              <a:rPr lang="pt-BR" sz="1600" dirty="0" smtClean="0">
                <a:solidFill>
                  <a:schemeClr val="tx1"/>
                </a:solidFill>
              </a:rPr>
              <a:t>Microsoft Project</a:t>
            </a:r>
          </a:p>
          <a:p>
            <a:pPr lvl="2"/>
            <a:r>
              <a:rPr lang="pt-BR" sz="1600" dirty="0" smtClean="0">
                <a:solidFill>
                  <a:schemeClr val="tx1"/>
                </a:solidFill>
              </a:rPr>
              <a:t>Project Libre</a:t>
            </a:r>
          </a:p>
          <a:p>
            <a:pPr lvl="2"/>
            <a:r>
              <a:rPr lang="pt-BR" sz="1600" dirty="0" err="1" smtClean="0">
                <a:solidFill>
                  <a:schemeClr val="tx1"/>
                </a:solidFill>
              </a:rPr>
              <a:t>Asana</a:t>
            </a:r>
            <a:endParaRPr lang="pt-BR" sz="1600" dirty="0" smtClean="0">
              <a:solidFill>
                <a:schemeClr val="tx1"/>
              </a:solidFill>
            </a:endParaRPr>
          </a:p>
          <a:p>
            <a:pPr lvl="1"/>
            <a:r>
              <a:rPr lang="pt-BR" sz="1800" dirty="0" smtClean="0">
                <a:solidFill>
                  <a:schemeClr val="tx1"/>
                </a:solidFill>
              </a:rPr>
              <a:t>Comparações entre eles para, obter o resultado final</a:t>
            </a:r>
          </a:p>
          <a:p>
            <a:pPr lvl="1"/>
            <a:r>
              <a:rPr lang="pt-BR" sz="1800" dirty="0" smtClean="0">
                <a:solidFill>
                  <a:schemeClr val="tx1"/>
                </a:solidFill>
              </a:rPr>
              <a:t>O trabalho foi realizado com base em </a:t>
            </a:r>
            <a:r>
              <a:rPr lang="pt-BR" sz="1800" b="1" dirty="0" smtClean="0">
                <a:solidFill>
                  <a:schemeClr val="tx1"/>
                </a:solidFill>
              </a:rPr>
              <a:t>Website, Livros e Artigos</a:t>
            </a:r>
          </a:p>
          <a:p>
            <a:pPr lvl="2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92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25083" y="1026942"/>
            <a:ext cx="9720775" cy="5320124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Introdução (História)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P</a:t>
            </a:r>
            <a:r>
              <a:rPr lang="pt-BR" dirty="0" smtClean="0">
                <a:solidFill>
                  <a:schemeClr val="tx1"/>
                </a:solidFill>
              </a:rPr>
              <a:t>rojeto </a:t>
            </a:r>
            <a:r>
              <a:rPr lang="pt-BR" dirty="0">
                <a:solidFill>
                  <a:schemeClr val="tx1"/>
                </a:solidFill>
              </a:rPr>
              <a:t>vem sendo usado a muito tempo, em grandes construções do passado como as </a:t>
            </a:r>
            <a:r>
              <a:rPr lang="pt-BR" b="1" dirty="0">
                <a:solidFill>
                  <a:schemeClr val="tx1"/>
                </a:solidFill>
              </a:rPr>
              <a:t>pirâmides do Egito, templo de Salomão, Coliseu</a:t>
            </a:r>
            <a:r>
              <a:rPr lang="pt-BR" dirty="0">
                <a:solidFill>
                  <a:schemeClr val="tx1"/>
                </a:solidFill>
              </a:rPr>
              <a:t> são exemplos que agrega planejamentos, prazos, gerenciamento de mão de obras </a:t>
            </a:r>
            <a:r>
              <a:rPr lang="pt-BR" dirty="0" smtClean="0">
                <a:solidFill>
                  <a:schemeClr val="tx1"/>
                </a:solidFill>
              </a:rPr>
              <a:t>outros.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N</a:t>
            </a:r>
            <a:r>
              <a:rPr lang="pt-BR" dirty="0" smtClean="0">
                <a:solidFill>
                  <a:schemeClr val="tx1"/>
                </a:solidFill>
              </a:rPr>
              <a:t>o </a:t>
            </a:r>
            <a:r>
              <a:rPr lang="pt-BR" dirty="0">
                <a:solidFill>
                  <a:schemeClr val="tx1"/>
                </a:solidFill>
              </a:rPr>
              <a:t>século XIX, durante a primeira revolução industrial, as técnicas de gerenciamento de projetos eram praticamente as mesmas de séculos anteriores. Neste ínterim, surgiu a figura do “supervisor de projetos que sabiam ler, escrever e fazer contas</a:t>
            </a:r>
            <a:r>
              <a:rPr lang="pt-BR" dirty="0" smtClean="0">
                <a:solidFill>
                  <a:schemeClr val="tx1"/>
                </a:solidFill>
              </a:rPr>
              <a:t>”.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Já no início do século XX, com a necessidade de maximizar a produção e não precisar utilizar mais trabalhadores ou exigir mais horas de serviço, “Frederick Taylor (1856-1915) aplicou o raciocínio científico para mostrar que o trabalho pode ser analisado e melhorado focando em suas partes elementares”  (TORREÃO, 2007), ou seja, quebrou os elementos de um processo para criar as tarefas. </a:t>
            </a:r>
            <a:endParaRPr lang="pt-BR" dirty="0" smtClean="0">
              <a:solidFill>
                <a:schemeClr val="tx1"/>
              </a:solidFill>
            </a:endParaRP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E no mesmo século (XX) Henry </a:t>
            </a:r>
            <a:r>
              <a:rPr lang="pt-BR" dirty="0" err="1">
                <a:solidFill>
                  <a:schemeClr val="tx1"/>
                </a:solidFill>
              </a:rPr>
              <a:t>Grantt</a:t>
            </a:r>
            <a:r>
              <a:rPr lang="pt-BR" dirty="0">
                <a:solidFill>
                  <a:schemeClr val="tx1"/>
                </a:solidFill>
              </a:rPr>
              <a:t> (1861-1919), que criou a técnica de traçar a sequência e a duração das tarefas. </a:t>
            </a:r>
            <a:endParaRPr lang="pt-BR" dirty="0" smtClean="0">
              <a:solidFill>
                <a:schemeClr val="tx1"/>
              </a:solidFill>
            </a:endParaRPr>
          </a:p>
          <a:p>
            <a:pPr lvl="1"/>
            <a:r>
              <a:rPr lang="pt-BR" dirty="0" smtClean="0">
                <a:solidFill>
                  <a:schemeClr val="tx1"/>
                </a:solidFill>
              </a:rPr>
              <a:t>Na época do aparecimento dos computadores </a:t>
            </a:r>
            <a:r>
              <a:rPr lang="pt-BR" dirty="0">
                <a:solidFill>
                  <a:schemeClr val="tx1"/>
                </a:solidFill>
              </a:rPr>
              <a:t>e nas décadas seguintes a segunda guerra mundial com a criação dos complexos diagramas de rede, chamados de Gráficos de </a:t>
            </a:r>
            <a:r>
              <a:rPr lang="pt-BR" dirty="0" smtClean="0">
                <a:solidFill>
                  <a:schemeClr val="tx1"/>
                </a:solidFill>
              </a:rPr>
              <a:t>PERT, e </a:t>
            </a:r>
            <a:r>
              <a:rPr lang="pt-BR" dirty="0">
                <a:solidFill>
                  <a:schemeClr val="tx1"/>
                </a:solidFill>
              </a:rPr>
              <a:t>o </a:t>
            </a:r>
            <a:r>
              <a:rPr lang="pt-BR" dirty="0" smtClean="0">
                <a:solidFill>
                  <a:schemeClr val="tx1"/>
                </a:solidFill>
              </a:rPr>
              <a:t>Método </a:t>
            </a:r>
            <a:r>
              <a:rPr lang="pt-BR" dirty="0">
                <a:solidFill>
                  <a:schemeClr val="tx1"/>
                </a:solidFill>
              </a:rPr>
              <a:t>de Caminho </a:t>
            </a:r>
            <a:r>
              <a:rPr lang="pt-BR" dirty="0" smtClean="0">
                <a:solidFill>
                  <a:schemeClr val="tx1"/>
                </a:solidFill>
              </a:rPr>
              <a:t>Crítico, pelos </a:t>
            </a:r>
            <a:r>
              <a:rPr lang="pt-BR" dirty="0">
                <a:solidFill>
                  <a:schemeClr val="tx1"/>
                </a:solidFill>
              </a:rPr>
              <a:t>militares dos EUA, foram introduzidos novos elementos oferecendo aos gerentes maior controle sobre os projetos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3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75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4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4"/>
          <p:cNvSpPr txBox="1">
            <a:spLocks/>
          </p:cNvSpPr>
          <p:nvPr/>
        </p:nvSpPr>
        <p:spPr>
          <a:xfrm>
            <a:off x="237783" y="1790110"/>
            <a:ext cx="9720775" cy="4276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chemeClr val="tx1"/>
                </a:solidFill>
              </a:rPr>
              <a:t>Introdução (História)</a:t>
            </a:r>
          </a:p>
          <a:p>
            <a:pPr lvl="1"/>
            <a:r>
              <a:rPr lang="pt-BR" sz="1800" dirty="0" smtClean="0">
                <a:solidFill>
                  <a:schemeClr val="tx1"/>
                </a:solidFill>
              </a:rPr>
              <a:t>Atualmente o uso de um sistema (Software), no gerenciamento de projeto, é extremamente relevante no sucesso do projeto, o mercado oferece diversos sistemas para diversas situações, dês da abertura do projeto, controle, manutenção e encerramento do projeto.</a:t>
            </a:r>
          </a:p>
          <a:p>
            <a:pPr lvl="1"/>
            <a:r>
              <a:rPr lang="pt-BR" sz="1800" dirty="0" smtClean="0">
                <a:solidFill>
                  <a:schemeClr val="tx1"/>
                </a:solidFill>
              </a:rPr>
              <a:t>Vantagens em utilizar Software para auxiliar no gerenciamento:</a:t>
            </a: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Organização de projetos e Gerenciamento de Equipes</a:t>
            </a:r>
            <a:endParaRPr lang="pt-BR" sz="1600" dirty="0" smtClean="0">
              <a:solidFill>
                <a:schemeClr val="tx1"/>
              </a:solidFill>
            </a:endParaRP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Otimização do Trabalho em Equipe do planejamento à execução</a:t>
            </a:r>
            <a:endParaRPr lang="pt-BR" sz="1600" dirty="0" smtClean="0">
              <a:solidFill>
                <a:schemeClr val="tx1"/>
              </a:solidFill>
            </a:endParaRP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Dados e detalhes do projeto em tempo real</a:t>
            </a: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Melhora na comunicação da equipe</a:t>
            </a: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Segurança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5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4"/>
          <p:cNvSpPr txBox="1">
            <a:spLocks/>
          </p:cNvSpPr>
          <p:nvPr/>
        </p:nvSpPr>
        <p:spPr>
          <a:xfrm>
            <a:off x="395335" y="1828210"/>
            <a:ext cx="9720775" cy="4276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chemeClr val="tx1"/>
                </a:solidFill>
              </a:rPr>
              <a:t>Objetivo</a:t>
            </a:r>
          </a:p>
          <a:p>
            <a:pPr lvl="1"/>
            <a:r>
              <a:rPr lang="pt-BR" sz="2000" dirty="0" smtClean="0">
                <a:solidFill>
                  <a:schemeClr val="tx1"/>
                </a:solidFill>
              </a:rPr>
              <a:t>O objetivo é apresentar quatro ferramentas (Software), que auxilia no gerenciamento de Projetos, apontando alguns pontos fracos e pontos fortes, e concluir com a escolha da melhor ferramenta em custo benefício, abordada nesse projeto.</a:t>
            </a:r>
          </a:p>
          <a:p>
            <a:pPr lvl="1"/>
            <a:r>
              <a:rPr lang="pt-BR" sz="2000" dirty="0" smtClean="0">
                <a:solidFill>
                  <a:schemeClr val="tx1"/>
                </a:solidFill>
              </a:rPr>
              <a:t>Ferramentas escolhidas:</a:t>
            </a:r>
          </a:p>
          <a:p>
            <a:pPr lvl="2"/>
            <a:r>
              <a:rPr lang="pt-BR" sz="1600" b="1" dirty="0" err="1" smtClean="0">
                <a:solidFill>
                  <a:schemeClr val="tx1"/>
                </a:solidFill>
              </a:rPr>
              <a:t>Trello</a:t>
            </a:r>
            <a:endParaRPr lang="pt-BR" sz="1600" b="1" dirty="0" smtClean="0">
              <a:solidFill>
                <a:schemeClr val="tx1"/>
              </a:solidFill>
            </a:endParaRP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Microsoft Project</a:t>
            </a:r>
          </a:p>
          <a:p>
            <a:pPr lvl="2"/>
            <a:r>
              <a:rPr lang="pt-BR" sz="1600" b="1" dirty="0" smtClean="0">
                <a:solidFill>
                  <a:schemeClr val="tx1"/>
                </a:solidFill>
              </a:rPr>
              <a:t>Project Libre</a:t>
            </a:r>
          </a:p>
          <a:p>
            <a:pPr lvl="2"/>
            <a:r>
              <a:rPr lang="pt-BR" sz="1600" b="1" dirty="0" err="1" smtClean="0">
                <a:solidFill>
                  <a:schemeClr val="tx1"/>
                </a:solidFill>
              </a:rPr>
              <a:t>Asana</a:t>
            </a:r>
            <a:endParaRPr lang="pt-BR" sz="1600" b="1" dirty="0" smtClean="0">
              <a:solidFill>
                <a:schemeClr val="tx1"/>
              </a:solidFill>
            </a:endParaRPr>
          </a:p>
          <a:p>
            <a:pPr lvl="2"/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41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6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4"/>
          <p:cNvSpPr txBox="1">
            <a:spLocks/>
          </p:cNvSpPr>
          <p:nvPr/>
        </p:nvSpPr>
        <p:spPr>
          <a:xfrm>
            <a:off x="395335" y="1443206"/>
            <a:ext cx="9345565" cy="47035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err="1" smtClean="0">
                <a:solidFill>
                  <a:schemeClr val="tx1"/>
                </a:solidFill>
              </a:rPr>
              <a:t>Trello</a:t>
            </a:r>
            <a:endParaRPr lang="pt-BR" sz="2000" dirty="0" smtClean="0">
              <a:solidFill>
                <a:schemeClr val="tx1"/>
              </a:solidFill>
            </a:endParaRP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Basicamente é um quadro de KANBAN, onde possibilita gerenciar as tarefas, organizando as atividade da equipe, possibilitando acompanhar o andamento de cada atividade.</a:t>
            </a: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O sistema oferece uma versão Gratuita muito popular e 2 pacotes pagos:</a:t>
            </a:r>
          </a:p>
          <a:p>
            <a:pPr lvl="2"/>
            <a:r>
              <a:rPr lang="pt-BR" sz="2100" b="1" dirty="0">
                <a:solidFill>
                  <a:schemeClr val="tx1"/>
                </a:solidFill>
              </a:rPr>
              <a:t>Gold: </a:t>
            </a:r>
            <a:r>
              <a:rPr lang="pt-BR" sz="2100" dirty="0">
                <a:solidFill>
                  <a:schemeClr val="tx1"/>
                </a:solidFill>
              </a:rPr>
              <a:t>A Gold oferece alguns benefícios: Sincronização com alguns sistemas como Google Driver (</a:t>
            </a:r>
            <a:r>
              <a:rPr lang="pt-BR" sz="2100" dirty="0" err="1">
                <a:solidFill>
                  <a:schemeClr val="tx1"/>
                </a:solidFill>
              </a:rPr>
              <a:t>Googl</a:t>
            </a:r>
            <a:r>
              <a:rPr lang="pt-BR" sz="2100" dirty="0">
                <a:solidFill>
                  <a:schemeClr val="tx1"/>
                </a:solidFill>
              </a:rPr>
              <a:t> </a:t>
            </a:r>
            <a:r>
              <a:rPr lang="pt-BR" sz="2100" dirty="0" err="1">
                <a:solidFill>
                  <a:schemeClr val="tx1"/>
                </a:solidFill>
              </a:rPr>
              <a:t>One</a:t>
            </a:r>
            <a:r>
              <a:rPr lang="pt-BR" sz="2100" dirty="0">
                <a:solidFill>
                  <a:schemeClr val="tx1"/>
                </a:solidFill>
              </a:rPr>
              <a:t>), Slack, </a:t>
            </a:r>
            <a:r>
              <a:rPr lang="pt-BR" sz="2100" dirty="0" err="1">
                <a:solidFill>
                  <a:schemeClr val="tx1"/>
                </a:solidFill>
              </a:rPr>
              <a:t>Githud</a:t>
            </a:r>
            <a:r>
              <a:rPr lang="pt-BR" sz="2100" dirty="0">
                <a:solidFill>
                  <a:schemeClr val="tx1"/>
                </a:solidFill>
              </a:rPr>
              <a:t>...; Aumento no tamanho dos arquivos anexado as tarefas; alteração das cores de cada coluna do </a:t>
            </a:r>
            <a:r>
              <a:rPr lang="pt-BR" sz="2100" dirty="0" err="1">
                <a:solidFill>
                  <a:schemeClr val="tx1"/>
                </a:solidFill>
              </a:rPr>
              <a:t>Kanban</a:t>
            </a:r>
            <a:r>
              <a:rPr lang="pt-BR" sz="2100" dirty="0">
                <a:solidFill>
                  <a:schemeClr val="tx1"/>
                </a:solidFill>
              </a:rPr>
              <a:t>, entre outros benefícios.</a:t>
            </a:r>
          </a:p>
          <a:p>
            <a:pPr lvl="3"/>
            <a:r>
              <a:rPr lang="pt-BR" sz="2100" dirty="0">
                <a:solidFill>
                  <a:schemeClr val="tx1"/>
                </a:solidFill>
              </a:rPr>
              <a:t>(R$ 5,00 por mês) ou (R$ 45,00 por Ano) </a:t>
            </a:r>
          </a:p>
          <a:p>
            <a:pPr lvl="2"/>
            <a:r>
              <a:rPr lang="pt-BR" sz="2100" b="1" dirty="0">
                <a:solidFill>
                  <a:schemeClr val="tx1"/>
                </a:solidFill>
              </a:rPr>
              <a:t>Business</a:t>
            </a:r>
            <a:r>
              <a:rPr lang="pt-BR" sz="2100" dirty="0">
                <a:solidFill>
                  <a:schemeClr val="tx1"/>
                </a:solidFill>
              </a:rPr>
              <a:t>: A Business oferece: Além dos benefícios do Gold, oferece também visualização das atividades de todo da equipe, controle de configuração de privacidade, vincula membros da conta Google </a:t>
            </a:r>
            <a:r>
              <a:rPr lang="pt-BR" sz="2100" dirty="0" err="1">
                <a:solidFill>
                  <a:schemeClr val="tx1"/>
                </a:solidFill>
              </a:rPr>
              <a:t>Apps</a:t>
            </a:r>
            <a:r>
              <a:rPr lang="pt-BR" sz="2100" dirty="0">
                <a:solidFill>
                  <a:schemeClr val="tx1"/>
                </a:solidFill>
              </a:rPr>
              <a:t>, entre outros benefícios.</a:t>
            </a:r>
          </a:p>
          <a:p>
            <a:pPr lvl="3"/>
            <a:r>
              <a:rPr lang="pt-BR" sz="2100" dirty="0">
                <a:solidFill>
                  <a:schemeClr val="tx1"/>
                </a:solidFill>
              </a:rPr>
              <a:t>(R$ 40,30 por </a:t>
            </a:r>
            <a:r>
              <a:rPr lang="pt-BR" sz="2100" dirty="0" smtClean="0">
                <a:solidFill>
                  <a:schemeClr val="tx1"/>
                </a:solidFill>
              </a:rPr>
              <a:t>mês)</a:t>
            </a:r>
            <a:endParaRPr lang="pt-BR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6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7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4"/>
          <p:cNvSpPr txBox="1">
            <a:spLocks/>
          </p:cNvSpPr>
          <p:nvPr/>
        </p:nvSpPr>
        <p:spPr>
          <a:xfrm>
            <a:off x="395335" y="815926"/>
            <a:ext cx="9345565" cy="55311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solidFill>
                  <a:schemeClr val="tx1"/>
                </a:solidFill>
              </a:rPr>
              <a:t>Microsoft Project</a:t>
            </a:r>
            <a:endParaRPr lang="pt-BR" sz="2000" dirty="0" smtClean="0">
              <a:solidFill>
                <a:schemeClr val="tx1"/>
              </a:solidFill>
            </a:endParaRP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O Project da </a:t>
            </a:r>
            <a:r>
              <a:rPr lang="pt-BR" sz="2100" dirty="0" err="1">
                <a:solidFill>
                  <a:schemeClr val="tx1"/>
                </a:solidFill>
              </a:rPr>
              <a:t>Macrosoft</a:t>
            </a:r>
            <a:r>
              <a:rPr lang="pt-BR" sz="2100" dirty="0">
                <a:solidFill>
                  <a:schemeClr val="tx1"/>
                </a:solidFill>
              </a:rPr>
              <a:t> é uma das ferramentas mais desejada por empresa de gerenciamento de projeto, um sistema extremamente poderoso, completo e complexo.</a:t>
            </a:r>
            <a:br>
              <a:rPr lang="pt-BR" sz="2100" dirty="0">
                <a:solidFill>
                  <a:schemeClr val="tx1"/>
                </a:solidFill>
              </a:rPr>
            </a:br>
            <a:r>
              <a:rPr lang="pt-BR" sz="2100" dirty="0">
                <a:solidFill>
                  <a:schemeClr val="tx1"/>
                </a:solidFill>
              </a:rPr>
              <a:t>Um sistema que possibilita gerencias todas as atividade do projeto, gerenciamento de tempo de recursos humanos e materiais, controle financeiro, relatórios detalhados.                                  Os projetos são feitos de formas dinâmicas e simultâneas, ter acesso a dados do projeto em tempo real, dados atualizados, oferecendo um controle dos prazos e recursos.</a:t>
            </a: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Oferece as mesmas características do </a:t>
            </a:r>
            <a:r>
              <a:rPr lang="pt-BR" sz="2100" dirty="0" err="1">
                <a:solidFill>
                  <a:schemeClr val="tx1"/>
                </a:solidFill>
              </a:rPr>
              <a:t>Trello</a:t>
            </a:r>
            <a:r>
              <a:rPr lang="pt-BR" sz="2100" dirty="0">
                <a:solidFill>
                  <a:schemeClr val="tx1"/>
                </a:solidFill>
              </a:rPr>
              <a:t> com um quadro de KANBAN e muito mais.</a:t>
            </a: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O Microsoft Project, não oferece uma versão gratuita, sendo 100% pagas:</a:t>
            </a:r>
          </a:p>
          <a:p>
            <a:pPr lvl="2"/>
            <a:r>
              <a:rPr lang="pt-BR" sz="2100" dirty="0">
                <a:solidFill>
                  <a:schemeClr val="tx1"/>
                </a:solidFill>
              </a:rPr>
              <a:t> </a:t>
            </a:r>
            <a:r>
              <a:rPr lang="pt-BR" sz="2100" b="1" dirty="0">
                <a:solidFill>
                  <a:schemeClr val="tx1"/>
                </a:solidFill>
              </a:rPr>
              <a:t>2 categoria </a:t>
            </a:r>
            <a:r>
              <a:rPr lang="pt-BR" sz="2100" dirty="0">
                <a:solidFill>
                  <a:schemeClr val="tx1"/>
                </a:solidFill>
              </a:rPr>
              <a:t>(Instalação no Computador):</a:t>
            </a:r>
          </a:p>
          <a:p>
            <a:pPr lvl="3"/>
            <a:r>
              <a:rPr lang="pt-BR" sz="2100" b="1" dirty="0">
                <a:solidFill>
                  <a:schemeClr val="tx1"/>
                </a:solidFill>
              </a:rPr>
              <a:t>Project Standard 2019 </a:t>
            </a:r>
            <a:r>
              <a:rPr lang="pt-BR" sz="2100" dirty="0">
                <a:solidFill>
                  <a:schemeClr val="tx1"/>
                </a:solidFill>
              </a:rPr>
              <a:t>que está custando atualmente R$ 2,999,00 contendo uma licença,</a:t>
            </a:r>
          </a:p>
          <a:p>
            <a:pPr lvl="3"/>
            <a:r>
              <a:rPr lang="pt-BR" sz="2100" b="1" dirty="0">
                <a:solidFill>
                  <a:schemeClr val="tx1"/>
                </a:solidFill>
              </a:rPr>
              <a:t>Project Professional 2019 </a:t>
            </a:r>
            <a:r>
              <a:rPr lang="pt-BR" sz="2100" dirty="0">
                <a:solidFill>
                  <a:schemeClr val="tx1"/>
                </a:solidFill>
              </a:rPr>
              <a:t>está custando na média de R$ 4,999,00</a:t>
            </a:r>
          </a:p>
          <a:p>
            <a:pPr lvl="2"/>
            <a:r>
              <a:rPr lang="pt-BR" sz="2100" b="1" dirty="0">
                <a:solidFill>
                  <a:schemeClr val="tx1"/>
                </a:solidFill>
              </a:rPr>
              <a:t>2 categoria </a:t>
            </a:r>
            <a:r>
              <a:rPr lang="pt-BR" sz="2100" dirty="0">
                <a:solidFill>
                  <a:schemeClr val="tx1"/>
                </a:solidFill>
              </a:rPr>
              <a:t>(Serviço nas Nuvens)</a:t>
            </a:r>
          </a:p>
          <a:p>
            <a:pPr lvl="3"/>
            <a:r>
              <a:rPr lang="pt-BR" sz="2100" b="1" dirty="0">
                <a:solidFill>
                  <a:schemeClr val="tx1"/>
                </a:solidFill>
              </a:rPr>
              <a:t>Project Online Essentials</a:t>
            </a:r>
            <a:r>
              <a:rPr lang="pt-BR" sz="2100" dirty="0">
                <a:solidFill>
                  <a:schemeClr val="tx1"/>
                </a:solidFill>
              </a:rPr>
              <a:t>, que está custando em média de R$ 27,10 por mês para cada usuário</a:t>
            </a:r>
          </a:p>
          <a:p>
            <a:pPr lvl="3"/>
            <a:r>
              <a:rPr lang="pt-BR" sz="2100" b="1" dirty="0">
                <a:solidFill>
                  <a:schemeClr val="tx1"/>
                </a:solidFill>
              </a:rPr>
              <a:t>Project Online Professional</a:t>
            </a:r>
            <a:r>
              <a:rPr lang="pt-BR" sz="2100" dirty="0">
                <a:solidFill>
                  <a:schemeClr val="tx1"/>
                </a:solidFill>
              </a:rPr>
              <a:t>, oferecendo o melhor custo e benefício entre os três pacote, custando em média R$ 116,20 por mês para cada usuário</a:t>
            </a:r>
          </a:p>
          <a:p>
            <a:pPr lvl="3"/>
            <a:r>
              <a:rPr lang="pt-BR" sz="2100" b="1" dirty="0">
                <a:solidFill>
                  <a:schemeClr val="tx1"/>
                </a:solidFill>
              </a:rPr>
              <a:t>Project Online Premium</a:t>
            </a:r>
            <a:r>
              <a:rPr lang="pt-BR" sz="2100" dirty="0">
                <a:solidFill>
                  <a:schemeClr val="tx1"/>
                </a:solidFill>
              </a:rPr>
              <a:t>, sendo o pacote mais completo oferecido em nuvens, que está custando em média R$ 212,90 por mês para cara usuário</a:t>
            </a:r>
          </a:p>
        </p:txBody>
      </p:sp>
    </p:spTree>
    <p:extLst>
      <p:ext uri="{BB962C8B-B14F-4D97-AF65-F5344CB8AC3E}">
        <p14:creationId xmlns:p14="http://schemas.microsoft.com/office/powerpoint/2010/main" val="31838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8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4"/>
          <p:cNvSpPr txBox="1">
            <a:spLocks/>
          </p:cNvSpPr>
          <p:nvPr/>
        </p:nvSpPr>
        <p:spPr>
          <a:xfrm>
            <a:off x="395335" y="815926"/>
            <a:ext cx="9345565" cy="55311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pt-BR" sz="2100" b="1" dirty="0">
                <a:solidFill>
                  <a:schemeClr val="tx1"/>
                </a:solidFill>
              </a:rPr>
              <a:t>Project Libre</a:t>
            </a: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O </a:t>
            </a:r>
            <a:r>
              <a:rPr lang="pt-BR" sz="2100" dirty="0">
                <a:solidFill>
                  <a:schemeClr val="tx1"/>
                </a:solidFill>
              </a:rPr>
              <a:t>Project </a:t>
            </a:r>
            <a:r>
              <a:rPr lang="pt-BR" sz="2100" dirty="0" smtClean="0">
                <a:solidFill>
                  <a:schemeClr val="tx1"/>
                </a:solidFill>
              </a:rPr>
              <a:t>Libre é uma ferramenta de gerenciamento de projeto 100% gratuita, criado com base no </a:t>
            </a:r>
            <a:r>
              <a:rPr lang="pt-BR" sz="2100" dirty="0">
                <a:solidFill>
                  <a:schemeClr val="tx1"/>
                </a:solidFill>
              </a:rPr>
              <a:t>Microsoft </a:t>
            </a:r>
            <a:r>
              <a:rPr lang="pt-BR" sz="2100" dirty="0" smtClean="0">
                <a:solidFill>
                  <a:schemeClr val="tx1"/>
                </a:solidFill>
              </a:rPr>
              <a:t>Project, oferece um sistema robusto, seguro e que podemos considerar que briga diretamente com o sistema da Microsoft, mesmo sendo um sistema de código aberto é lançado atualizações interessantes.</a:t>
            </a: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É um sistema que basicamente faz tudo que o sistema da Microsoft faz, oferecendo até mesmo a possibilidade de importar ou Exportar os projetos do </a:t>
            </a:r>
            <a:r>
              <a:rPr lang="pt-BR" sz="2100" dirty="0">
                <a:solidFill>
                  <a:schemeClr val="tx1"/>
                </a:solidFill>
              </a:rPr>
              <a:t>Microsoft </a:t>
            </a:r>
            <a:r>
              <a:rPr lang="pt-BR" sz="2100" dirty="0" smtClean="0">
                <a:solidFill>
                  <a:schemeClr val="tx1"/>
                </a:solidFill>
              </a:rPr>
              <a:t>Project, e uns dos pontos positivos é que oferece versões para os 3 principais sistema operacionais, MEC, Linux e Windows.</a:t>
            </a: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Uns dos pontos negativo do sistema, e a lentidão e um sistema mais complexo, pra quem tem </a:t>
            </a:r>
            <a:r>
              <a:rPr lang="pt-BR" sz="2100" dirty="0" err="1" smtClean="0">
                <a:solidFill>
                  <a:schemeClr val="tx1"/>
                </a:solidFill>
              </a:rPr>
              <a:t>constume</a:t>
            </a:r>
            <a:r>
              <a:rPr lang="pt-BR" sz="2100" dirty="0" smtClean="0">
                <a:solidFill>
                  <a:schemeClr val="tx1"/>
                </a:solidFill>
              </a:rPr>
              <a:t> em usar o </a:t>
            </a:r>
            <a:r>
              <a:rPr lang="pt-BR" sz="2100" dirty="0">
                <a:solidFill>
                  <a:schemeClr val="tx1"/>
                </a:solidFill>
              </a:rPr>
              <a:t>Microsoft </a:t>
            </a:r>
            <a:r>
              <a:rPr lang="pt-BR" sz="2100" dirty="0" smtClean="0">
                <a:solidFill>
                  <a:schemeClr val="tx1"/>
                </a:solidFill>
              </a:rPr>
              <a:t>Project, terá uma certa dificuldade no Project Libre, mas com o tempo consegue se acostumar e obter grandes resultados.</a:t>
            </a: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O sistema da </a:t>
            </a:r>
            <a:r>
              <a:rPr lang="pt-BR" sz="2100" dirty="0">
                <a:solidFill>
                  <a:schemeClr val="tx1"/>
                </a:solidFill>
              </a:rPr>
              <a:t>Microsoft </a:t>
            </a:r>
            <a:r>
              <a:rPr lang="pt-BR" sz="2100" dirty="0" smtClean="0">
                <a:solidFill>
                  <a:schemeClr val="tx1"/>
                </a:solidFill>
              </a:rPr>
              <a:t>Project; Oferece hoje um grande diferencial entre eles, o sistema de </a:t>
            </a:r>
            <a:r>
              <a:rPr lang="pt-BR" sz="2100" dirty="0" err="1" smtClean="0">
                <a:solidFill>
                  <a:schemeClr val="tx1"/>
                </a:solidFill>
              </a:rPr>
              <a:t>Claud</a:t>
            </a:r>
            <a:r>
              <a:rPr lang="pt-BR" sz="2100" dirty="0" smtClean="0">
                <a:solidFill>
                  <a:schemeClr val="tx1"/>
                </a:solidFill>
              </a:rPr>
              <a:t> (Nuvens) nesse requisito o </a:t>
            </a:r>
            <a:r>
              <a:rPr lang="pt-BR" sz="2100" dirty="0" err="1" smtClean="0">
                <a:solidFill>
                  <a:schemeClr val="tx1"/>
                </a:solidFill>
              </a:rPr>
              <a:t>Projet</a:t>
            </a:r>
            <a:r>
              <a:rPr lang="pt-BR" sz="2100" dirty="0" smtClean="0">
                <a:solidFill>
                  <a:schemeClr val="tx1"/>
                </a:solidFill>
              </a:rPr>
              <a:t> Libre perde, mas a empresa que oferece o sistema já esta com um projeto que em breve lançara o </a:t>
            </a:r>
            <a:r>
              <a:rPr lang="pt-BR" sz="2100" dirty="0" err="1" smtClean="0">
                <a:solidFill>
                  <a:schemeClr val="tx1"/>
                </a:solidFill>
              </a:rPr>
              <a:t>Projetc</a:t>
            </a:r>
            <a:r>
              <a:rPr lang="pt-BR" sz="2100" dirty="0" smtClean="0">
                <a:solidFill>
                  <a:schemeClr val="tx1"/>
                </a:solidFill>
              </a:rPr>
              <a:t> Libre em </a:t>
            </a:r>
            <a:r>
              <a:rPr lang="pt-BR" sz="2100" dirty="0" err="1" smtClean="0">
                <a:solidFill>
                  <a:schemeClr val="tx1"/>
                </a:solidFill>
              </a:rPr>
              <a:t>Claud</a:t>
            </a:r>
            <a:r>
              <a:rPr lang="pt-BR" sz="2100" dirty="0">
                <a:solidFill>
                  <a:schemeClr val="tx1"/>
                </a:solidFill>
              </a:rPr>
              <a:t> </a:t>
            </a:r>
            <a:r>
              <a:rPr lang="pt-BR" sz="2100" dirty="0" smtClean="0">
                <a:solidFill>
                  <a:schemeClr val="tx1"/>
                </a:solidFill>
              </a:rPr>
              <a:t>(Nuvens) também, deixando novamente os 2 sistema muito competitivo.</a:t>
            </a:r>
          </a:p>
          <a:p>
            <a:pPr lvl="1"/>
            <a:endParaRPr lang="pt-BR" sz="2400" dirty="0">
              <a:solidFill>
                <a:schemeClr val="tx1"/>
              </a:solidFill>
            </a:endParaRPr>
          </a:p>
          <a:p>
            <a:pPr lvl="1"/>
            <a:endParaRPr lang="pt-BR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20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9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4"/>
          <p:cNvSpPr txBox="1">
            <a:spLocks/>
          </p:cNvSpPr>
          <p:nvPr/>
        </p:nvSpPr>
        <p:spPr>
          <a:xfrm>
            <a:off x="395335" y="1443206"/>
            <a:ext cx="9345565" cy="470359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err="1" smtClean="0">
                <a:solidFill>
                  <a:schemeClr val="tx1"/>
                </a:solidFill>
              </a:rPr>
              <a:t>Asana</a:t>
            </a:r>
            <a:endParaRPr lang="pt-BR" sz="2000" dirty="0" smtClean="0">
              <a:solidFill>
                <a:schemeClr val="tx1"/>
              </a:solidFill>
            </a:endParaRP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É um sistema muito semelhante ao </a:t>
            </a:r>
            <a:r>
              <a:rPr lang="pt-BR" sz="2100" dirty="0" err="1" smtClean="0">
                <a:solidFill>
                  <a:schemeClr val="tx1"/>
                </a:solidFill>
              </a:rPr>
              <a:t>Trello</a:t>
            </a:r>
            <a:r>
              <a:rPr lang="pt-BR" sz="2100" dirty="0" smtClean="0">
                <a:solidFill>
                  <a:schemeClr val="tx1"/>
                </a:solidFill>
              </a:rPr>
              <a:t>, com uma grande semelhança no formato de organização de tarefas com quadro de KANBAN, ele é focado no gerenciamento de tarefas e projetos de equipes, ao mesmo tempo ele oferece um espaço privado onde membros da equipe pode gerenciar suas tarefas e projetos pessoais.</a:t>
            </a: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É</a:t>
            </a:r>
            <a:r>
              <a:rPr lang="pt-BR" sz="2100" dirty="0" smtClean="0">
                <a:solidFill>
                  <a:schemeClr val="tx1"/>
                </a:solidFill>
              </a:rPr>
              <a:t> um sistema muito bom, que oferece também versão em APP (Mobile) o </a:t>
            </a:r>
            <a:r>
              <a:rPr lang="pt-BR" sz="2100" dirty="0" err="1" smtClean="0">
                <a:solidFill>
                  <a:schemeClr val="tx1"/>
                </a:solidFill>
              </a:rPr>
              <a:t>Trello</a:t>
            </a:r>
            <a:r>
              <a:rPr lang="pt-BR" sz="2100" dirty="0" smtClean="0">
                <a:solidFill>
                  <a:schemeClr val="tx1"/>
                </a:solidFill>
              </a:rPr>
              <a:t> também oferece </a:t>
            </a:r>
            <a:r>
              <a:rPr lang="pt-BR" sz="2100" dirty="0" err="1" smtClean="0">
                <a:solidFill>
                  <a:schemeClr val="tx1"/>
                </a:solidFill>
              </a:rPr>
              <a:t>app</a:t>
            </a:r>
            <a:r>
              <a:rPr lang="pt-BR" sz="21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Os cartões que representa tarefas, possibilita o responsável definir prazos, comentários, status, criticidade e anexar arquivos vinculado ao </a:t>
            </a:r>
            <a:r>
              <a:rPr lang="pt-BR" sz="2100" dirty="0">
                <a:solidFill>
                  <a:schemeClr val="tx1"/>
                </a:solidFill>
              </a:rPr>
              <a:t>G</a:t>
            </a:r>
            <a:r>
              <a:rPr lang="pt-BR" sz="2100" dirty="0" smtClean="0">
                <a:solidFill>
                  <a:schemeClr val="tx1"/>
                </a:solidFill>
              </a:rPr>
              <a:t>oogle Driver, </a:t>
            </a:r>
            <a:r>
              <a:rPr lang="pt-BR" sz="2100" dirty="0" err="1" smtClean="0">
                <a:solidFill>
                  <a:schemeClr val="tx1"/>
                </a:solidFill>
              </a:rPr>
              <a:t>Dropbox</a:t>
            </a:r>
            <a:r>
              <a:rPr lang="pt-BR" sz="2100" dirty="0" smtClean="0">
                <a:solidFill>
                  <a:schemeClr val="tx1"/>
                </a:solidFill>
              </a:rPr>
              <a:t> e ate o Google </a:t>
            </a:r>
            <a:r>
              <a:rPr lang="pt-BR" sz="2100" dirty="0" err="1" smtClean="0">
                <a:solidFill>
                  <a:schemeClr val="tx1"/>
                </a:solidFill>
              </a:rPr>
              <a:t>One</a:t>
            </a:r>
            <a:r>
              <a:rPr lang="pt-BR" sz="2100" dirty="0" smtClean="0">
                <a:solidFill>
                  <a:schemeClr val="tx1"/>
                </a:solidFill>
              </a:rPr>
              <a:t>.  </a:t>
            </a:r>
          </a:p>
          <a:p>
            <a:pPr lvl="1"/>
            <a:r>
              <a:rPr lang="pt-BR" sz="2100" dirty="0" smtClean="0">
                <a:solidFill>
                  <a:schemeClr val="tx1"/>
                </a:solidFill>
              </a:rPr>
              <a:t>O sistema oferece abas interessante que apresenta dados do projeto, como calendário, gráficos, tabelas, envio de e-mail para todos envolvidos no projeto.</a:t>
            </a:r>
            <a:endParaRPr lang="pt-BR" sz="2100" dirty="0">
              <a:solidFill>
                <a:schemeClr val="tx1"/>
              </a:solidFill>
            </a:endParaRPr>
          </a:p>
          <a:p>
            <a:pPr lvl="1"/>
            <a:r>
              <a:rPr lang="pt-BR" sz="2100" dirty="0">
                <a:solidFill>
                  <a:schemeClr val="tx1"/>
                </a:solidFill>
              </a:rPr>
              <a:t>O sistema oferece uma versão </a:t>
            </a:r>
            <a:r>
              <a:rPr lang="pt-BR" sz="2100" dirty="0" smtClean="0">
                <a:solidFill>
                  <a:schemeClr val="tx1"/>
                </a:solidFill>
              </a:rPr>
              <a:t>Gratuita e 1 </a:t>
            </a:r>
            <a:r>
              <a:rPr lang="pt-BR" sz="2100" dirty="0">
                <a:solidFill>
                  <a:schemeClr val="tx1"/>
                </a:solidFill>
              </a:rPr>
              <a:t>pacotes pagos:</a:t>
            </a:r>
          </a:p>
          <a:p>
            <a:pPr lvl="2"/>
            <a:r>
              <a:rPr lang="pt-BR" sz="2100" b="1" dirty="0" smtClean="0">
                <a:solidFill>
                  <a:schemeClr val="tx1"/>
                </a:solidFill>
              </a:rPr>
              <a:t>Premium: </a:t>
            </a:r>
            <a:r>
              <a:rPr lang="pt-BR" sz="1800" dirty="0"/>
              <a:t>oferece recursos pagos como exemplo criação de projetos com equipes privadas, possibilitando acesso e visualizar exclusivos, controle de permissões de cada um da </a:t>
            </a:r>
            <a:r>
              <a:rPr lang="pt-BR" sz="1800" dirty="0" smtClean="0"/>
              <a:t>equipe </a:t>
            </a:r>
          </a:p>
          <a:p>
            <a:pPr lvl="2"/>
            <a:r>
              <a:rPr lang="pt-BR" sz="1800" dirty="0" smtClean="0">
                <a:solidFill>
                  <a:schemeClr val="tx1"/>
                </a:solidFill>
              </a:rPr>
              <a:t>O valor pode mudar de acordo com a quantidade de membros: </a:t>
            </a:r>
          </a:p>
          <a:p>
            <a:pPr lvl="3"/>
            <a:r>
              <a:rPr lang="pt-BR" sz="1900" dirty="0" smtClean="0">
                <a:solidFill>
                  <a:schemeClr val="tx1"/>
                </a:solidFill>
              </a:rPr>
              <a:t>5 membros (R</a:t>
            </a:r>
            <a:r>
              <a:rPr lang="pt-BR" sz="1900" dirty="0">
                <a:solidFill>
                  <a:schemeClr val="tx1"/>
                </a:solidFill>
              </a:rPr>
              <a:t>$ </a:t>
            </a:r>
            <a:r>
              <a:rPr lang="pt-BR" sz="1900" dirty="0" smtClean="0">
                <a:solidFill>
                  <a:schemeClr val="tx1"/>
                </a:solidFill>
              </a:rPr>
              <a:t>375,00 </a:t>
            </a:r>
            <a:r>
              <a:rPr lang="pt-BR" sz="1900" dirty="0">
                <a:solidFill>
                  <a:schemeClr val="tx1"/>
                </a:solidFill>
              </a:rPr>
              <a:t>por mês) </a:t>
            </a:r>
          </a:p>
          <a:p>
            <a:pPr lvl="3"/>
            <a:r>
              <a:rPr lang="pt-BR" sz="1900" dirty="0" smtClean="0">
                <a:solidFill>
                  <a:schemeClr val="tx1"/>
                </a:solidFill>
              </a:rPr>
              <a:t>5 membros </a:t>
            </a:r>
            <a:r>
              <a:rPr lang="pt-BR" sz="1900" dirty="0">
                <a:solidFill>
                  <a:schemeClr val="tx1"/>
                </a:solidFill>
              </a:rPr>
              <a:t>(R$ </a:t>
            </a:r>
            <a:r>
              <a:rPr lang="pt-BR" sz="1900" dirty="0" smtClean="0">
                <a:solidFill>
                  <a:schemeClr val="tx1"/>
                </a:solidFill>
              </a:rPr>
              <a:t>37,50 </a:t>
            </a:r>
            <a:r>
              <a:rPr lang="pt-BR" sz="1900" dirty="0">
                <a:solidFill>
                  <a:schemeClr val="tx1"/>
                </a:solidFill>
              </a:rPr>
              <a:t>por Ano) </a:t>
            </a:r>
          </a:p>
        </p:txBody>
      </p:sp>
    </p:spTree>
    <p:extLst>
      <p:ext uri="{BB962C8B-B14F-4D97-AF65-F5344CB8AC3E}">
        <p14:creationId xmlns:p14="http://schemas.microsoft.com/office/powerpoint/2010/main" val="124584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10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467091"/>
              </p:ext>
            </p:extLst>
          </p:nvPr>
        </p:nvGraphicFramePr>
        <p:xfrm>
          <a:off x="1556420" y="2209253"/>
          <a:ext cx="7398605" cy="2202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0788"/>
                <a:gridCol w="1157844"/>
                <a:gridCol w="1504870"/>
                <a:gridCol w="1272975"/>
                <a:gridCol w="1152128"/>
              </a:tblGrid>
              <a:tr h="490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effectLst/>
                        </a:rPr>
                        <a:t>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Trello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Microsoft Project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Project Libre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Asana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Versão Gratuita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Versão Paga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Serviço Cloud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Tradução em Português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Sistema Web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Sistema Instalável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  <a:tr h="2390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effectLst/>
                        </a:rPr>
                        <a:t>Sistema Móvel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500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186" marR="88186" marT="0" marB="0" anchor="ctr"/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3650835" y="1707634"/>
            <a:ext cx="3493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1 Comparação Estrutural</a:t>
            </a:r>
            <a:endParaRPr lang="pt-BR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9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11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593529"/>
              </p:ext>
            </p:extLst>
          </p:nvPr>
        </p:nvGraphicFramePr>
        <p:xfrm>
          <a:off x="1146219" y="1395502"/>
          <a:ext cx="7529254" cy="49631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1593"/>
                <a:gridCol w="1178290"/>
                <a:gridCol w="1531444"/>
                <a:gridCol w="1295454"/>
                <a:gridCol w="1172473"/>
              </a:tblGrid>
              <a:tr h="4417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 err="1">
                          <a:effectLst/>
                        </a:rPr>
                        <a:t>Trello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Microsoft Project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Project Libre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 err="1">
                          <a:effectLst/>
                        </a:rPr>
                        <a:t>Asana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 err="1">
                          <a:effectLst/>
                        </a:rPr>
                        <a:t>Kanban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Gráfico de </a:t>
                      </a:r>
                      <a:r>
                        <a:rPr lang="pt-BR" sz="1400" dirty="0" err="1">
                          <a:effectLst/>
                        </a:rPr>
                        <a:t>Gantt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Gráfico de </a:t>
                      </a:r>
                      <a:r>
                        <a:rPr lang="pt-BR" sz="1400" dirty="0" err="1">
                          <a:effectLst/>
                        </a:rPr>
                        <a:t>Burndown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Controle de usuário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Diagrama de Rede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Diagrama de Custo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Relatórios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1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Classificação de Tarefas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Anexar Arquivo em tarefas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Definição de Prazo das Tarefas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Mensagens nas tarefas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Linha do tempo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20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Cronograma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244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Sincronização com Google Driver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  <a:tr h="4417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400" dirty="0">
                          <a:effectLst/>
                        </a:rPr>
                        <a:t>Sincronização com Google </a:t>
                      </a:r>
                      <a:r>
                        <a:rPr lang="pt-BR" sz="1400" dirty="0" err="1">
                          <a:effectLst/>
                        </a:rPr>
                        <a:t>Dropbox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5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b="1" dirty="0">
                          <a:solidFill>
                            <a:schemeClr val="accent2"/>
                          </a:solidFill>
                          <a:effectLst/>
                        </a:rPr>
                        <a:t>•</a:t>
                      </a:r>
                      <a:endParaRPr lang="pt-BR" sz="1400" b="1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37" marR="59137" marT="0" marB="0" anchor="ctr"/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3348758" y="981026"/>
            <a:ext cx="3813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2 Comparação Ferramentas</a:t>
            </a:r>
            <a:endParaRPr lang="pt-BR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5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12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14892"/>
              </p:ext>
            </p:extLst>
          </p:nvPr>
        </p:nvGraphicFramePr>
        <p:xfrm>
          <a:off x="849810" y="2671032"/>
          <a:ext cx="8570340" cy="1982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8471"/>
                <a:gridCol w="1341214"/>
                <a:gridCol w="1474579"/>
                <a:gridCol w="1876565"/>
                <a:gridCol w="983683"/>
                <a:gridCol w="1155828"/>
              </a:tblGrid>
              <a:tr h="568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 err="1">
                          <a:effectLst/>
                        </a:rPr>
                        <a:t>Trello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Microsoft Project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Microsoft Project Nuvem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Project Libre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Asana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</a:tr>
              <a:tr h="276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Pacote Básico 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-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-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R$ 325,20 (Ano)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-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-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</a:tr>
              <a:tr h="568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Pacote Intermediário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R$ 45,00 (Ano)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R$ 2.999,00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R$ 1.394,40 (Ano)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-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-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</a:tr>
              <a:tr h="568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Pacote Completo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R$ 483,60 (Ano)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>
                          <a:effectLst/>
                        </a:rPr>
                        <a:t>R$ 4.999,00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R$ 2.554,80 (Ano)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-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65630" algn="l"/>
                        </a:tabLst>
                      </a:pPr>
                      <a:r>
                        <a:rPr lang="pt-BR" sz="1600" dirty="0">
                          <a:effectLst/>
                        </a:rPr>
                        <a:t>R$375,00 (Ano)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52" marR="102152" marT="0" marB="0"/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4427185" y="2202934"/>
            <a:ext cx="1839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3 Custos</a:t>
            </a:r>
            <a:endParaRPr lang="pt-BR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8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13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Espaço Reservado para Conteúdo 4"/>
          <p:cNvSpPr txBox="1">
            <a:spLocks/>
          </p:cNvSpPr>
          <p:nvPr/>
        </p:nvSpPr>
        <p:spPr>
          <a:xfrm>
            <a:off x="395335" y="1056068"/>
            <a:ext cx="9345565" cy="5090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solidFill>
                  <a:schemeClr val="tx1"/>
                </a:solidFill>
              </a:rPr>
              <a:t>Entre os dois sistemas mais robusto e completos o </a:t>
            </a:r>
            <a:r>
              <a:rPr lang="pt-BR" sz="1600" b="1" dirty="0">
                <a:solidFill>
                  <a:schemeClr val="tx1"/>
                </a:solidFill>
              </a:rPr>
              <a:t>Microsoft Project e Project Libre</a:t>
            </a:r>
            <a:r>
              <a:rPr lang="pt-BR" sz="1600" dirty="0">
                <a:solidFill>
                  <a:schemeClr val="tx1"/>
                </a:solidFill>
              </a:rPr>
              <a:t>, os dois seguem a mesma característica, o sistema da Microsoft sai na frente por oferecer um serviço nas nuvens (</a:t>
            </a:r>
            <a:r>
              <a:rPr lang="pt-BR" sz="1600" dirty="0" err="1">
                <a:solidFill>
                  <a:schemeClr val="tx1"/>
                </a:solidFill>
              </a:rPr>
              <a:t>Cloud</a:t>
            </a:r>
            <a:r>
              <a:rPr lang="pt-BR" sz="1600" dirty="0">
                <a:solidFill>
                  <a:schemeClr val="tx1"/>
                </a:solidFill>
              </a:rPr>
              <a:t>) oferecendo maior portabilidade e segurança, já o Project Libre tem um grande diferencia de ser um Software gratuito, com isso podemos concluir que a melhor custo beneficial é o sistema </a:t>
            </a:r>
            <a:r>
              <a:rPr lang="pt-BR" sz="1600" b="1" dirty="0">
                <a:solidFill>
                  <a:schemeClr val="tx1"/>
                </a:solidFill>
              </a:rPr>
              <a:t>Project Libre</a:t>
            </a:r>
            <a:r>
              <a:rPr lang="pt-BR" sz="1600" dirty="0">
                <a:solidFill>
                  <a:schemeClr val="tx1"/>
                </a:solidFill>
              </a:rPr>
              <a:t>. </a:t>
            </a:r>
          </a:p>
          <a:p>
            <a:r>
              <a:rPr lang="pt-BR" sz="1600" dirty="0">
                <a:solidFill>
                  <a:schemeClr val="tx1"/>
                </a:solidFill>
              </a:rPr>
              <a:t>Entre os dois sistemas web, mais focado em controle de tarefas e pessoas o </a:t>
            </a:r>
            <a:r>
              <a:rPr lang="pt-BR" sz="1600" b="1" dirty="0" err="1">
                <a:solidFill>
                  <a:schemeClr val="tx1"/>
                </a:solidFill>
              </a:rPr>
              <a:t>Trello</a:t>
            </a:r>
            <a:r>
              <a:rPr lang="pt-BR" sz="1600" b="1" dirty="0">
                <a:solidFill>
                  <a:schemeClr val="tx1"/>
                </a:solidFill>
              </a:rPr>
              <a:t> e </a:t>
            </a:r>
            <a:r>
              <a:rPr lang="pt-BR" sz="1600" b="1" dirty="0" err="1">
                <a:solidFill>
                  <a:schemeClr val="tx1"/>
                </a:solidFill>
              </a:rPr>
              <a:t>Asana</a:t>
            </a:r>
            <a:r>
              <a:rPr lang="pt-BR" sz="1600" dirty="0">
                <a:solidFill>
                  <a:schemeClr val="tx1"/>
                </a:solidFill>
              </a:rPr>
              <a:t>, os dois são muito parecidos no objetivo, mesmo oferecendo as mesmas caraterísticas e ferramenta, existe um ponto muito importante que separa os dois, o custo do pacote completo do </a:t>
            </a:r>
            <a:r>
              <a:rPr lang="pt-BR" sz="1600" dirty="0" err="1">
                <a:solidFill>
                  <a:schemeClr val="tx1"/>
                </a:solidFill>
              </a:rPr>
              <a:t>Trello</a:t>
            </a:r>
            <a:r>
              <a:rPr lang="pt-BR" sz="1600" dirty="0">
                <a:solidFill>
                  <a:schemeClr val="tx1"/>
                </a:solidFill>
              </a:rPr>
              <a:t> é de R$ 483,60 anualmente, já o sistema </a:t>
            </a:r>
            <a:r>
              <a:rPr lang="pt-BR" sz="1600" dirty="0" err="1">
                <a:solidFill>
                  <a:schemeClr val="tx1"/>
                </a:solidFill>
              </a:rPr>
              <a:t>Asana</a:t>
            </a:r>
            <a:r>
              <a:rPr lang="pt-BR" sz="1600" dirty="0">
                <a:solidFill>
                  <a:schemeClr val="tx1"/>
                </a:solidFill>
              </a:rPr>
              <a:t> está custando R$ 375,00 anualmente, com base no empate entre Estruturas e Ferramentas, o diferencial entre o valor anual do pacote completo, podemos concluir que o melhor custo beneficial é o sistema </a:t>
            </a:r>
            <a:r>
              <a:rPr lang="pt-BR" sz="1600" b="1" dirty="0" err="1">
                <a:solidFill>
                  <a:schemeClr val="tx1"/>
                </a:solidFill>
              </a:rPr>
              <a:t>Asana</a:t>
            </a:r>
            <a:r>
              <a:rPr lang="pt-BR" sz="1600" dirty="0">
                <a:solidFill>
                  <a:schemeClr val="tx1"/>
                </a:solidFill>
              </a:rPr>
              <a:t>.    </a:t>
            </a:r>
          </a:p>
          <a:p>
            <a:r>
              <a:rPr lang="pt-BR" sz="1600" dirty="0">
                <a:solidFill>
                  <a:schemeClr val="tx1"/>
                </a:solidFill>
              </a:rPr>
              <a:t>Mesmo com dois sistemas focado em controle de tarefas, e dois oferecendo ferramentas mais completas e mais robusto, conseguimos destacar um, através da nossa planilha de comparações conseguimos obter um diferencial entre os quatro sistemas abordados, com Microsoft Project e Project Libre na frente, por apresentar um sistema robusto e completo, diferente do </a:t>
            </a:r>
            <a:r>
              <a:rPr lang="pt-BR" sz="1600" dirty="0" err="1">
                <a:solidFill>
                  <a:schemeClr val="tx1"/>
                </a:solidFill>
              </a:rPr>
              <a:t>Trello</a:t>
            </a:r>
            <a:r>
              <a:rPr lang="pt-BR" sz="1600" dirty="0">
                <a:solidFill>
                  <a:schemeClr val="tx1"/>
                </a:solidFill>
              </a:rPr>
              <a:t> e </a:t>
            </a:r>
            <a:r>
              <a:rPr lang="pt-BR" sz="1600" dirty="0" err="1">
                <a:solidFill>
                  <a:schemeClr val="tx1"/>
                </a:solidFill>
              </a:rPr>
              <a:t>Asana</a:t>
            </a:r>
            <a:r>
              <a:rPr lang="pt-BR" sz="1600" dirty="0">
                <a:solidFill>
                  <a:schemeClr val="tx1"/>
                </a:solidFill>
              </a:rPr>
              <a:t>, que é focado no controle de tarefas, sendo que o Project e o Libre também atende essa área, podemos concluir que o nosso </a:t>
            </a:r>
            <a:r>
              <a:rPr lang="pt-BR" b="1" dirty="0">
                <a:solidFill>
                  <a:schemeClr val="tx1"/>
                </a:solidFill>
              </a:rPr>
              <a:t>vencedor é o sistema Project Libre</a:t>
            </a:r>
            <a:r>
              <a:rPr lang="pt-BR" sz="1600" dirty="0">
                <a:solidFill>
                  <a:schemeClr val="tx1"/>
                </a:solidFill>
              </a:rPr>
              <a:t>, oferecendo uma ferramenta completa, e o grande diferencial a gratuidade do sistema, com  isso temos o melhor custo e benefício entre os quatros sistemas abordados. </a:t>
            </a:r>
          </a:p>
        </p:txBody>
      </p:sp>
    </p:spTree>
    <p:extLst>
      <p:ext uri="{BB962C8B-B14F-4D97-AF65-F5344CB8AC3E}">
        <p14:creationId xmlns:p14="http://schemas.microsoft.com/office/powerpoint/2010/main" val="390036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6829" y="89095"/>
            <a:ext cx="5188894" cy="726831"/>
          </a:xfrm>
        </p:spPr>
        <p:txBody>
          <a:bodyPr>
            <a:normAutofit fontScale="90000"/>
          </a:bodyPr>
          <a:lstStyle/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MBA EM GESTÃO DE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PROJETOS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SOFTWARE </a:t>
            </a:r>
            <a:r>
              <a:rPr lang="pt-BR" sz="2400" dirty="0"/>
              <a:t>PARA GESTÃO DE PROJETO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711022" y="6467276"/>
            <a:ext cx="1125429" cy="365125"/>
          </a:xfrm>
        </p:spPr>
        <p:txBody>
          <a:bodyPr/>
          <a:lstStyle/>
          <a:p>
            <a:fld id="{F1E78F9D-DA64-4608-8B76-A98BE678C98E}" type="datetime1">
              <a:rPr lang="pt-BR" sz="1100" smtClean="0"/>
              <a:t>16/12/2018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60301" y="6467276"/>
            <a:ext cx="683339" cy="365125"/>
          </a:xfrm>
        </p:spPr>
        <p:txBody>
          <a:bodyPr/>
          <a:lstStyle/>
          <a:p>
            <a:fld id="{AFA2647C-CA81-43B3-BDC0-B2A0112FD461}" type="slidenum">
              <a:rPr lang="pt-BR" sz="1100" smtClean="0"/>
              <a:t>14</a:t>
            </a:fld>
            <a:endParaRPr lang="pt-BR" sz="11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95810" y="6347066"/>
            <a:ext cx="4299747" cy="51093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Aluno: Elias Miguel de Oliveira</a:t>
            </a:r>
            <a:b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Orientador: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Marcelo </a:t>
            </a:r>
            <a:r>
              <a:rPr lang="pt-BR" sz="1400" dirty="0" err="1">
                <a:solidFill>
                  <a:schemeClr val="bg1">
                    <a:lumMod val="75000"/>
                  </a:schemeClr>
                </a:solidFill>
              </a:rPr>
              <a:t>Maieski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 Antunes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89" y="1957588"/>
            <a:ext cx="2588723" cy="2588723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897747" y="2616681"/>
            <a:ext cx="637504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Obrigado!</a:t>
            </a:r>
            <a:endParaRPr lang="pt-BR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068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273</TotalTime>
  <Words>1760</Words>
  <Application>Microsoft Office PowerPoint</Application>
  <PresentationFormat>Widescreen</PresentationFormat>
  <Paragraphs>284</Paragraphs>
  <Slides>14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Facetado</vt:lpstr>
      <vt:lpstr>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  <vt:lpstr>MBA EM GESTÃO DE PROJETOS SOFTWARE PARA GESTÃO DE PROJETO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PARA GESTÃO DE PROJETO</dc:title>
  <dc:creator>Lenovo</dc:creator>
  <cp:lastModifiedBy>Lenovo</cp:lastModifiedBy>
  <cp:revision>20</cp:revision>
  <dcterms:created xsi:type="dcterms:W3CDTF">2018-12-11T20:56:26Z</dcterms:created>
  <dcterms:modified xsi:type="dcterms:W3CDTF">2018-12-16T14:43:42Z</dcterms:modified>
</cp:coreProperties>
</file>